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0" r:id="rId18"/>
    <p:sldId id="291" r:id="rId19"/>
    <p:sldId id="292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273" r:id="rId33"/>
    <p:sldId id="277" r:id="rId34"/>
    <p:sldId id="274" r:id="rId35"/>
    <p:sldId id="276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306" r:id="rId47"/>
    <p:sldId id="30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2B3E5"/>
    <a:srgbClr val="3156A3"/>
    <a:srgbClr val="038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57" d="100"/>
          <a:sy n="57" d="100"/>
        </p:scale>
        <p:origin x="-153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B0A6B-EE6C-8844-B805-C4528A03A9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10DFB-8350-8A43-885A-97BF6DAB9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778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30FC-CD38-EB45-91A4-0E5380669FD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8924D-B994-F840-B9A4-2DFC51B78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44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91E41CC-FB3A-4602-B2F8-CF59E2370F61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D1A6C40-BA86-4A36-9328-CB816F2BF0BB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56B37-8D14-44E4-B33B-302F1A922B6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cap="flat"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2CD8D1-CF93-4277-BCD3-B4520DAB890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cap="flat"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E6A21B-F8C1-4539-AA5F-C8B95DA6B14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cap="flat"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B2970-433B-4EAE-8EE5-4EC7C059F95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cap="flat"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FEDC6-C72C-4545-8BFA-6E592A966D69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00441E9-A0FF-4E50-AB2E-D76BC13170D8}" type="slidenum">
              <a:rPr lang="en-US" altLang="en-US" smtClean="0"/>
              <a:pPr eaLnBrk="1" hangingPunct="1"/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1680948-C162-4BB7-9AC2-6AFFF379CE39}" type="slidenum">
              <a:rPr lang="en-US" altLang="en-US" smtClean="0"/>
              <a:pPr eaLnBrk="1" hangingPunct="1"/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54E048C-EFED-4079-88BB-C2767E167DF2}" type="slidenum">
              <a:rPr lang="en-US" altLang="en-US" smtClean="0"/>
              <a:pPr eaLnBrk="1" hangingPunct="1"/>
              <a:t>37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4ABB4-2234-44CB-849E-C9F2AA8A335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9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14D2287-A6DC-41A5-9235-18C5F56030B1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EBC0E56-089B-46BD-94D6-AD5C4357AD93}" type="slidenum">
              <a:rPr lang="en-US" altLang="en-US" smtClean="0"/>
              <a:pPr eaLnBrk="1" hangingPunct="1"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F2E2458-DB6D-4854-8B63-725DCFB9FFA3}" type="slidenum">
              <a:rPr lang="en-US" altLang="en-US" smtClean="0"/>
              <a:pPr eaLnBrk="1" hangingPunct="1"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7D7F324-EAF5-4F32-ABC3-1A9F6FA53C16}" type="slidenum">
              <a:rPr lang="en-US" altLang="en-US" smtClean="0"/>
              <a:pPr eaLnBrk="1" hangingPunct="1"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A422AC7-2ECA-4180-AEC2-063338AC32CE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52AB0AE-A204-4DE9-BBAB-D78305573CAA}" type="slidenum">
              <a:rPr lang="en-US" altLang="en-US" smtClean="0"/>
              <a:pPr eaLnBrk="1" hangingPunct="1"/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ECFFC00-5560-4EA5-B106-FBAD7A73DD90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E6DF28D-4204-4D04-8756-F2CE53E10275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OA-template-1280x960-fro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2257" y="827213"/>
            <a:ext cx="4101546" cy="2773237"/>
          </a:xfrm>
        </p:spPr>
        <p:txBody>
          <a:bodyPr anchor="b">
            <a:normAutofit/>
          </a:bodyPr>
          <a:lstStyle>
            <a:lvl1pPr algn="r">
              <a:defRPr sz="3600" b="1" i="0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2257" y="3886200"/>
            <a:ext cx="4101546" cy="2614992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None/>
              <a:defRPr sz="2400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Position, contact information or project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4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6187-8570-B145-A189-338EA7157B00}" type="datetime1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21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389" y="274638"/>
            <a:ext cx="63970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53ED-341D-DC4E-8CCF-9E369FC42E6A}" type="datetime1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8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4DDCA-E3AE-4DA5-AABA-11E7F007E0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35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95762-55F4-4110-BFDF-7C874CA9B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930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C7A5-C5A0-438F-A0EE-2A33B6C4C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20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EDEB7-065F-40E3-9CD7-16CE7FA27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5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8DD1-ABB0-A342-A296-E7C6B43EC0FA}" type="datetime1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OA-template-1280x960-fron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81" y="2236969"/>
            <a:ext cx="8331464" cy="2031818"/>
          </a:xfrm>
        </p:spPr>
        <p:txBody>
          <a:bodyPr anchor="b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2781" y="4619392"/>
            <a:ext cx="8331464" cy="1928403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24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 Name, Position, contact information or 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183288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390" y="1600200"/>
            <a:ext cx="42744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744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334C-1520-0C4A-9D85-75FF164D2B62}" type="datetime1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390" y="1535113"/>
            <a:ext cx="42759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390" y="2174875"/>
            <a:ext cx="42759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775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775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5087-0051-2645-9F67-A7FF12F0399B}" type="datetime1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1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B503-D194-8347-B181-81ACAE20CD35}" type="datetime1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9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F8AD0-9697-CC42-915B-4B5D194A8F10}" type="datetime1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3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90" y="273050"/>
            <a:ext cx="32441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3475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390" y="1435100"/>
            <a:ext cx="32441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C66B-3422-2B45-ABA5-8B20BF475359}" type="datetime1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6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31" y="4800600"/>
            <a:ext cx="682251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231" y="384479"/>
            <a:ext cx="6822514" cy="43430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31" y="5367338"/>
            <a:ext cx="682251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895C-92B6-C84E-8B89-515F467F9DA7}" type="datetime1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11FE-4D81-5B40-909E-EB2F65180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4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390" y="274638"/>
            <a:ext cx="8701220" cy="1065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390" y="1600200"/>
            <a:ext cx="87012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7563" y="6402954"/>
            <a:ext cx="242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fld id="{F3D0FFBC-9F88-6943-8654-093DE17F0E88}" type="datetime1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27100" y="6402954"/>
            <a:ext cx="2595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err="1" smtClean="0"/>
              <a:t>www.UOANJ.com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90" y="6402954"/>
            <a:ext cx="2369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fld id="{31CC11FE-4D81-5B40-909E-EB2F651809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5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156A3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384CE"/>
        </a:buClr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42B3E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156A3"/>
        </a:buClr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156A3"/>
        </a:buClr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5.pn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6.jpeg"/><Relationship Id="rId5" Type="http://schemas.openxmlformats.org/officeDocument/2006/relationships/hyperlink" Target="https://www.google.com/url?sa=i&amp;rct=j&amp;q=&amp;esrc=s&amp;source=images&amp;cd=&amp;cad=rja&amp;uact=8&amp;ved=0ahUKEwjBionFjbvUAhWMXD4KHRO9AMsQjRwIBw&amp;url=https://mikereinold.com/shoulder-impingement-3-keys-to/&amp;psig=AFQjCNEAiPGXv9lD-X4JXIFlLhKnazG8-w&amp;ust=1497453068072143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0.jpeg"/><Relationship Id="rId5" Type="http://schemas.openxmlformats.org/officeDocument/2006/relationships/hyperlink" Target="https://www.google.com/url?sa=i&amp;rct=j&amp;q=&amp;esrc=s&amp;source=images&amp;cd=&amp;cad=rja&amp;uact=8&amp;ved=2ahUKEwixqvzPhbvZAhURPN8KHXD5DUEQjRx6BAgAEAY&amp;url=https%3A%2F%2Fwww.pinterest.com%2Fpin%2F224828206370405807%2F&amp;psig=AOvVaw3_SMKdydDiAaNikgzkV7A5&amp;ust=1519441174582267" TargetMode="External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7" Type="http://schemas.openxmlformats.org/officeDocument/2006/relationships/image" Target="../media/image5.png"/><Relationship Id="rId2" Type="http://schemas.microsoft.com/office/2007/relationships/media" Target="../media/media33.wav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7" Type="http://schemas.openxmlformats.org/officeDocument/2006/relationships/image" Target="../media/image5.png"/><Relationship Id="rId2" Type="http://schemas.microsoft.com/office/2007/relationships/media" Target="../media/media37.wav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Pasulka%20J%5BAuthor%5D&amp;cauthor=true&amp;cauthor_uid=25646361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ncbi.nlm.nih.gov/pubmed/?term=Fischer%20D%5BAuthor%5D&amp;cauthor=true&amp;cauthor_uid=25646361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hyperlink" Target="http://www.ncbi.nlm.nih.gov/pubmed/?term=LaBella%20CR%5BAuthor%5D&amp;cauthor=true&amp;cauthor_uid=25646361" TargetMode="External"/><Relationship Id="rId5" Type="http://schemas.openxmlformats.org/officeDocument/2006/relationships/hyperlink" Target="http://www.ncbi.nlm.nih.gov/pubmed/?term=Jayanthi%20NA%5BAuthor%5D&amp;cauthor=true&amp;cauthor_uid=25646361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ncbi.nlm.nih.gov/pubmed/25646361" TargetMode="External"/><Relationship Id="rId9" Type="http://schemas.openxmlformats.org/officeDocument/2006/relationships/hyperlink" Target="http://www.ncbi.nlm.nih.gov/pubmed/?term=Dugas%20LR%5BAuthor%5D&amp;cauthor=true&amp;cauthor_uid=2564636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hyperlink" Target="https://www.google.com/url?sa=i&amp;rct=j&amp;q=&amp;esrc=s&amp;source=images&amp;cd=&amp;cad=rja&amp;uact=8&amp;ved=0ahUKEwiYkLaIorvUAhUGcD4KHQlPClYQjRwIBw&amp;url=https://www.sandler.com/blog/6-benefits-of-teamwork-in-the-workplace&amp;psig=AFQjCNEJSvmITGteW1vqAK1bfH4-L46whQ&amp;ust=1497458550239262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hyperlink" Target="https://www.google.com/url?sa=i&amp;rct=j&amp;q=&amp;esrc=s&amp;source=images&amp;cd=&amp;cad=rja&amp;uact=8&amp;ved=0ahUKEwiQ6cScz7DQAhUU0IMKHagcAzIQjRwIBw&amp;url=https://www.uoanj.com/about/&amp;psig=AFQjCNFjcoZpWEJkWwF5jwnPgY7Y8RigUg&amp;ust=14795005580099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openxmlformats.org/officeDocument/2006/relationships/image" Target="../media/image8.jpe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hyperlink" Target="https://www.google.com/url?sa=i&amp;rct=j&amp;q=&amp;esrc=s&amp;source=images&amp;cd=&amp;cad=rja&amp;uact=8&amp;ved=2ahUKEwjLnq-khbvZAhXlkOAKHRlOAHgQjRx6BAgAEAY&amp;url=https%3A%2F%2Fen.wikipedia.org%2Fwiki%2FChess_prodigy&amp;psig=AOvVaw1N_DhKIYFsCwB6Yh3tZ2YN&amp;ust=1519441073170249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wav"/><Relationship Id="rId7" Type="http://schemas.openxmlformats.org/officeDocument/2006/relationships/image" Target="../media/image9.jpe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hyperlink" Target="http://www.google.com/url?sa=i&amp;rct=j&amp;q=&amp;esrc=s&amp;source=images&amp;cd=&amp;cad=rja&amp;uact=8&amp;ved=2ahUKEwjj4eT2hLvZAhVMneAKHS_qC9YQjRx6BAgAEAY&amp;url=http%3A%2F%2Fwww.herald-dispatch.com%2Fmultimedia%2Fphoto_galleries%2Fphotos-district-little-league-baseball-major-division-championship-game%2Fcollection_9f2c9354-62b5-11e7-a4a8-af3178710321.html&amp;psig=AOvVaw2M9Yd_fwMIatWeo0DIhQS_&amp;ust=1519440947370547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864" y="-412595"/>
            <a:ext cx="4638907" cy="4611029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Times New Roman" pitchFamily="18" charset="0"/>
                <a:ea typeface="ＭＳ Ｐゴシック" pitchFamily="34" charset="-128"/>
              </a:rPr>
              <a:t>Throwing Injuries in the Adolescent </a:t>
            </a:r>
            <a:r>
              <a:rPr lang="en-US" altLang="en-US" sz="4000" dirty="0"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US" altLang="en-US" sz="4000" dirty="0" smtClean="0">
                <a:latin typeface="Times New Roman" pitchFamily="18" charset="0"/>
                <a:ea typeface="ＭＳ Ｐゴシック" pitchFamily="34" charset="-128"/>
              </a:rPr>
              <a:t>thlete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3765" y="3566939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James T. Monica, MD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February 21, 2018</a:t>
            </a: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35387" r="33215" b="24081"/>
          <a:stretch>
            <a:fillRect/>
          </a:stretch>
        </p:blipFill>
        <p:spPr bwMode="auto">
          <a:xfrm>
            <a:off x="3146425" y="4343400"/>
            <a:ext cx="288131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9"/>
    </mc:Choice>
    <mc:Fallback xmlns=""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Biomechanics of Pitching</a:t>
            </a:r>
          </a:p>
        </p:txBody>
      </p:sp>
      <p:pic>
        <p:nvPicPr>
          <p:cNvPr id="25603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7924800" cy="3632200"/>
          </a:xfrm>
        </p:spPr>
      </p:pic>
      <p:sp>
        <p:nvSpPr>
          <p:cNvPr id="25604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5052122"/>
            <a:ext cx="79248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smtClean="0">
                <a:latin typeface="Times New Roman" pitchFamily="18" charset="0"/>
                <a:ea typeface="ＭＳ Ｐゴシック" pitchFamily="34" charset="-128"/>
              </a:rPr>
              <a:t>6 phases of throwing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latin typeface="Times New Roman" pitchFamily="18" charset="0"/>
                <a:ea typeface="ＭＳ Ｐゴシック" pitchFamily="34" charset="-128"/>
              </a:rPr>
              <a:t>Acceleration: 40-50msec, up to 600,000 </a:t>
            </a:r>
            <a:r>
              <a:rPr lang="en-US" altLang="en-US" sz="2800" dirty="0" err="1" smtClean="0">
                <a:latin typeface="Times New Roman" pitchFamily="18" charset="0"/>
                <a:ea typeface="ＭＳ Ｐゴシック" pitchFamily="34" charset="-128"/>
              </a:rPr>
              <a:t>deg</a:t>
            </a:r>
            <a:r>
              <a:rPr lang="en-US" altLang="en-US" sz="2800" dirty="0" smtClean="0">
                <a:latin typeface="Times New Roman" pitchFamily="18" charset="0"/>
                <a:ea typeface="ＭＳ Ｐゴシック" pitchFamily="34" charset="-128"/>
              </a:rPr>
              <a:t>/sec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latin typeface="Times New Roman" pitchFamily="18" charset="0"/>
                <a:ea typeface="ＭＳ Ｐゴシック" pitchFamily="34" charset="-128"/>
              </a:rPr>
              <a:t>Deceleration:  50msec, up to 500,000 </a:t>
            </a:r>
            <a:r>
              <a:rPr lang="en-US" altLang="en-US" sz="2800" dirty="0" err="1" smtClean="0">
                <a:latin typeface="Times New Roman" pitchFamily="18" charset="0"/>
                <a:ea typeface="ＭＳ Ｐゴシック" pitchFamily="34" charset="-128"/>
              </a:rPr>
              <a:t>deg</a:t>
            </a:r>
            <a:r>
              <a:rPr lang="en-US" altLang="en-US" sz="2800" dirty="0" smtClean="0">
                <a:latin typeface="Times New Roman" pitchFamily="18" charset="0"/>
                <a:ea typeface="ＭＳ Ｐゴシック" pitchFamily="34" charset="-128"/>
              </a:rPr>
              <a:t>/sec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7"/>
    </mc:Choice>
    <mc:Fallback xmlns="">
      <p:transition spd="slow" advTm="30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Biomechanics of Pitching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Adults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Elbow valgus stress ~ 65 Nm, highest during cocking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Shoulder tensile stress ~ 1,100 Nm, highest during release</a:t>
            </a:r>
          </a:p>
        </p:txBody>
      </p:sp>
      <p:pic>
        <p:nvPicPr>
          <p:cNvPr id="27652" name="Picture 11" descr="baseball_pitch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600200"/>
            <a:ext cx="1676400" cy="2514600"/>
          </a:xfrm>
          <a:noFill/>
        </p:spPr>
      </p:pic>
      <p:pic>
        <p:nvPicPr>
          <p:cNvPr id="27653" name="Picture 14" descr="Baseball pitch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4267200"/>
            <a:ext cx="3124200" cy="2132013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1"/>
    </mc:Choice>
    <mc:Fallback xmlns="">
      <p:transition spd="slow" advTm="2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Little Leaguer’s Shoulder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400" dirty="0" smtClean="0">
                <a:ea typeface="ＭＳ Ｐゴシック" pitchFamily="34" charset="-128"/>
              </a:rPr>
              <a:t> Proximal humeral </a:t>
            </a:r>
            <a:r>
              <a:rPr lang="en-US" altLang="en-US" sz="2400" dirty="0" err="1" smtClean="0">
                <a:ea typeface="ＭＳ Ｐゴシック" pitchFamily="34" charset="-128"/>
              </a:rPr>
              <a:t>epiphysitis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altLang="en-US" sz="2000" dirty="0" smtClean="0">
                <a:ea typeface="ＭＳ Ｐゴシック" pitchFamily="34" charset="-128"/>
              </a:rPr>
              <a:t>Salter Harris type 1 </a:t>
            </a:r>
            <a:r>
              <a:rPr lang="en-US" altLang="en-US" sz="2000" dirty="0" err="1" smtClean="0">
                <a:ea typeface="ＭＳ Ｐゴシック" pitchFamily="34" charset="-128"/>
              </a:rPr>
              <a:t>physeal</a:t>
            </a:r>
            <a:r>
              <a:rPr lang="en-US" altLang="en-US" sz="2000" dirty="0" smtClean="0">
                <a:ea typeface="ＭＳ Ｐゴシック" pitchFamily="34" charset="-128"/>
              </a:rPr>
              <a:t> injury 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Occurs most commonly between 11 and 16 years old 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Most prominent symptom is lateral arm pain in the upper arm when throwing </a:t>
            </a:r>
          </a:p>
          <a:p>
            <a:endParaRPr lang="en-US" altLang="en-US" sz="2400" dirty="0" smtClean="0">
              <a:ea typeface="ＭＳ Ｐゴシック" pitchFamily="34" charset="-128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13" y="1600200"/>
            <a:ext cx="2851887" cy="425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1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5"/>
    </mc:Choice>
    <mc:Fallback xmlns="">
      <p:transition spd="slow" advTm="5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Little Leaguer’s Shoulder Diagnosis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 Tenderness to palpation around the upper arm and some loss of flexibility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 X-rays are usually normal during the initial phase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 May progress to stress fracture of the proximal humeral growth plate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 Loss of range of motion and global muscle weakness 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5"/>
          <a:stretch>
            <a:fillRect/>
          </a:stretch>
        </p:blipFill>
        <p:spPr bwMode="auto">
          <a:xfrm>
            <a:off x="5867400" y="1295400"/>
            <a:ext cx="2293210" cy="540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5"/>
    </mc:Choice>
    <mc:Fallback xmlns="">
      <p:transition spd="slow" advTm="5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Little Leaguer’s Shoulder Treatment</a:t>
            </a:r>
          </a:p>
        </p:txBody>
      </p:sp>
      <p:sp>
        <p:nvSpPr>
          <p:cNvPr id="17411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smtClean="0">
                <a:ea typeface="ＭＳ Ｐゴシック" pitchFamily="34" charset="-128"/>
              </a:rPr>
              <a:t> Initial treatment is immediate restriction from activities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mtClean="0">
                <a:ea typeface="ＭＳ Ｐゴシック" pitchFamily="34" charset="-128"/>
              </a:rPr>
              <a:t>6-8 weeks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mtClean="0">
                <a:ea typeface="ＭＳ Ｐゴシック" pitchFamily="34" charset="-128"/>
              </a:rPr>
              <a:t> Gradual return to play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mtClean="0">
                <a:ea typeface="ＭＳ Ｐゴシック" pitchFamily="34" charset="-128"/>
              </a:rPr>
              <a:t> Truncal core strengthening and isometric upper extremity exercises</a:t>
            </a:r>
          </a:p>
          <a:p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1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8"/>
    </mc:Choice>
    <mc:Fallback xmlns="">
      <p:transition spd="slow" advTm="4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Guidelines for Youth Pitchers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No competitive baseball pitching for at least 4 months per year 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Pitch no more than 100 innings per year 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Avoid pitching on multiple teams with overlapping seasons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Do not play both pitcher and catcher 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Play other sports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 smtClean="0">
                <a:ea typeface="ＭＳ Ｐゴシック" pitchFamily="34" charset="-128"/>
              </a:rPr>
              <a:t>Discontinue pitching if complaints of elbow or shoulder pain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6"/>
    </mc:Choice>
    <mc:Fallback xmlns="">
      <p:transition spd="slow" advTm="7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Pitch counts and Days of Rest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2069518"/>
              </p:ext>
            </p:extLst>
          </p:nvPr>
        </p:nvGraphicFramePr>
        <p:xfrm>
          <a:off x="768350" y="2487613"/>
          <a:ext cx="366871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Age of Athlete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Pitch Limits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Per Day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10 &amp; under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75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11-12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85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13-16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95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17-18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105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9" marR="6857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39190"/>
              </p:ext>
            </p:extLst>
          </p:nvPr>
        </p:nvGraphicFramePr>
        <p:xfrm>
          <a:off x="5110163" y="2481263"/>
          <a:ext cx="356552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Number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of Pitches Thrown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Days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of Rest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1-20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21-40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41-60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60+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68572" marR="6857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8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1"/>
    </mc:Choice>
    <mc:Fallback xmlns="">
      <p:transition spd="slow" advTm="3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Internal Impingement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112" y="1729756"/>
            <a:ext cx="5313556" cy="411480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2800" dirty="0">
                <a:latin typeface="Times" charset="0"/>
              </a:rPr>
              <a:t>Impingement between greater tuberosity and </a:t>
            </a:r>
            <a:r>
              <a:rPr lang="en-US" altLang="en-US" sz="2800" dirty="0" err="1">
                <a:latin typeface="Times" charset="0"/>
              </a:rPr>
              <a:t>posterosuperior</a:t>
            </a:r>
            <a:r>
              <a:rPr lang="en-US" altLang="en-US" sz="2800" dirty="0">
                <a:latin typeface="Times" charset="0"/>
              </a:rPr>
              <a:t> </a:t>
            </a:r>
            <a:r>
              <a:rPr lang="en-US" altLang="en-US" sz="2800" dirty="0" err="1">
                <a:latin typeface="Times" charset="0"/>
              </a:rPr>
              <a:t>glenoid</a:t>
            </a:r>
            <a:r>
              <a:rPr lang="en-US" altLang="en-US" sz="2800" dirty="0">
                <a:latin typeface="Times" charset="0"/>
              </a:rPr>
              <a:t> rim with shoulder in cocked position </a:t>
            </a:r>
            <a:r>
              <a:rPr lang="en-US" altLang="en-US" sz="2000" dirty="0">
                <a:latin typeface="Times" charset="0"/>
              </a:rPr>
              <a:t>(90</a:t>
            </a:r>
            <a:r>
              <a:rPr lang="en-US" altLang="en-US" sz="2000" dirty="0"/>
              <a:t>°</a:t>
            </a:r>
            <a:r>
              <a:rPr lang="en-US" altLang="en-US" sz="2000" dirty="0">
                <a:latin typeface="Times" charset="0"/>
              </a:rPr>
              <a:t> ABD and maximal ER) </a:t>
            </a:r>
          </a:p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2800" dirty="0">
                <a:latin typeface="Times" charset="0"/>
              </a:rPr>
              <a:t>Articular side posterior rotator cuff injury along with </a:t>
            </a:r>
            <a:r>
              <a:rPr lang="en-US" altLang="en-US" sz="2800" dirty="0" err="1">
                <a:latin typeface="Times" charset="0"/>
              </a:rPr>
              <a:t>posterosuperior</a:t>
            </a:r>
            <a:r>
              <a:rPr lang="en-US" altLang="en-US" sz="2800" dirty="0">
                <a:latin typeface="Times" charset="0"/>
              </a:rPr>
              <a:t> </a:t>
            </a:r>
            <a:r>
              <a:rPr lang="en-US" altLang="en-US" sz="2800" dirty="0" err="1">
                <a:latin typeface="Times" charset="0"/>
              </a:rPr>
              <a:t>glenoid</a:t>
            </a:r>
            <a:r>
              <a:rPr lang="en-US" altLang="en-US" sz="2800" dirty="0">
                <a:latin typeface="Times" charset="0"/>
              </a:rPr>
              <a:t> labrum fraying</a:t>
            </a:r>
          </a:p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2800" dirty="0">
                <a:latin typeface="Times" charset="0"/>
              </a:rPr>
              <a:t>? Full-thickness tears </a:t>
            </a:r>
          </a:p>
        </p:txBody>
      </p:sp>
      <p:pic>
        <p:nvPicPr>
          <p:cNvPr id="66564" name="Picture 4" descr="Partial RTC t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 b="17491"/>
          <a:stretch>
            <a:fillRect/>
          </a:stretch>
        </p:blipFill>
        <p:spPr bwMode="auto">
          <a:xfrm>
            <a:off x="5673676" y="4340979"/>
            <a:ext cx="2957368" cy="244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internal impingement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t="3639" r="10050"/>
          <a:stretch/>
        </p:blipFill>
        <p:spPr bwMode="auto">
          <a:xfrm>
            <a:off x="5663290" y="1599098"/>
            <a:ext cx="3480710" cy="274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6"/>
    </mc:Choice>
    <mc:Fallback xmlns="">
      <p:transition spd="slow" advTm="4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altLang="en-US"/>
              <a:t>Internal Impingement:</a:t>
            </a:r>
            <a:br>
              <a:rPr lang="en-US" altLang="en-US"/>
            </a:br>
            <a:r>
              <a:rPr lang="en-US" altLang="en-US"/>
              <a:t>Treatment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934" y="2057400"/>
            <a:ext cx="5350933" cy="411480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>
                <a:latin typeface="Times" charset="0"/>
              </a:rPr>
              <a:t>Non-operative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latin typeface="Times" charset="0"/>
              </a:rPr>
              <a:t>Proper throwing mechanics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latin typeface="Times" charset="0"/>
              </a:rPr>
              <a:t>Concentric and eccentric strengthening of the cuff and scapular stabilizers 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latin typeface="Times" charset="0"/>
              </a:rPr>
              <a:t>Avoid stretching the anterior capsule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latin typeface="Times" charset="0"/>
              </a:rPr>
              <a:t>Arthroscopy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en-US" sz="2800" dirty="0">
              <a:latin typeface="Times" charset="0"/>
            </a:endParaRPr>
          </a:p>
        </p:txBody>
      </p:sp>
      <p:pic>
        <p:nvPicPr>
          <p:cNvPr id="69641" name="Picture 9" descr="push ups on ball schilling with reinold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/>
          <a:stretch>
            <a:fillRect/>
          </a:stretch>
        </p:blipFill>
        <p:spPr>
          <a:xfrm>
            <a:off x="5554134" y="2209801"/>
            <a:ext cx="3479800" cy="322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9"/>
    </mc:Choice>
    <mc:Fallback xmlns="">
      <p:transition spd="slow" advTm="2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altLang="en-US" dirty="0" smtClean="0"/>
              <a:t>Rotator </a:t>
            </a:r>
            <a:r>
              <a:rPr lang="en-US" altLang="en-US" dirty="0"/>
              <a:t>Cuff Injury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5467" y="1981200"/>
            <a:ext cx="5825067" cy="4114800"/>
          </a:xfrm>
          <a:noFill/>
          <a:ln/>
        </p:spPr>
        <p:txBody>
          <a:bodyPr>
            <a:normAutofit fontScale="92500" lnSpcReduction="20000"/>
          </a:bodyPr>
          <a:lstStyle/>
          <a:p>
            <a:pPr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800">
                <a:latin typeface="Times" charset="0"/>
              </a:rPr>
              <a:t>Requires some degree of increased glenohumeral motion   </a:t>
            </a:r>
            <a:r>
              <a:rPr lang="en-US" altLang="en-US" sz="2000">
                <a:latin typeface="Times" charset="0"/>
              </a:rPr>
              <a:t>(Jobe)</a:t>
            </a:r>
          </a:p>
          <a:p>
            <a:pPr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800">
                <a:latin typeface="Times" charset="0"/>
              </a:rPr>
              <a:t>Muscle fatigue, eccentric overload</a:t>
            </a:r>
          </a:p>
          <a:p>
            <a:pPr lvl="1"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Inflammation </a:t>
            </a:r>
          </a:p>
          <a:p>
            <a:pPr lvl="1"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eventual tendon failure</a:t>
            </a:r>
          </a:p>
          <a:p>
            <a:pPr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800">
                <a:latin typeface="Times" charset="0"/>
              </a:rPr>
              <a:t>Dynamic stabilizing ability compromised</a:t>
            </a:r>
          </a:p>
          <a:p>
            <a:pPr lvl="1"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Labral tears</a:t>
            </a:r>
          </a:p>
          <a:p>
            <a:pPr lvl="1"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capsular lesions </a:t>
            </a:r>
          </a:p>
          <a:p>
            <a:pPr lvl="1" eaLnBrk="0" hangingPunct="0">
              <a:lnSpc>
                <a:spcPct val="90000"/>
              </a:lnSpc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osseous changes</a:t>
            </a:r>
          </a:p>
        </p:txBody>
      </p:sp>
      <p:pic>
        <p:nvPicPr>
          <p:cNvPr id="6" name="Picture 2" descr="C:\Documents and Settings\JP Warner\Desktop\HAWAII IMAGES FOR LECTURES\TWONG 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96" y="1981200"/>
            <a:ext cx="3263201" cy="35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7"/>
    </mc:Choice>
    <mc:Fallback xmlns="">
      <p:transition spd="slow" advTm="5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I have no disclosures</a:t>
            </a:r>
          </a:p>
        </p:txBody>
      </p:sp>
      <p:sp>
        <p:nvSpPr>
          <p:cNvPr id="307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"/>
    </mc:Choice>
    <mc:Fallback xmlns="">
      <p:transition spd="slow" advTm="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pPr eaLnBrk="0" hangingPunct="0"/>
            <a:r>
              <a:rPr lang="en-US" altLang="en-US" sz="3600"/>
              <a:t>Rotator Cuff: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/>
              <a:t>Overuse Tendonitis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67" y="2133600"/>
            <a:ext cx="7772400" cy="4114800"/>
          </a:xfrm>
          <a:noFill/>
          <a:ln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60000"/>
              </a:spcBef>
            </a:pPr>
            <a:r>
              <a:rPr lang="en-US" altLang="en-US" dirty="0">
                <a:latin typeface="Times" charset="0"/>
              </a:rPr>
              <a:t>Posterior muscles  </a:t>
            </a:r>
          </a:p>
          <a:p>
            <a:pPr lvl="1" eaLnBrk="0" hangingPunct="0">
              <a:lnSpc>
                <a:spcPct val="90000"/>
              </a:lnSpc>
              <a:spcBef>
                <a:spcPct val="60000"/>
              </a:spcBef>
            </a:pPr>
            <a:r>
              <a:rPr lang="en-US" altLang="en-US" dirty="0" err="1">
                <a:latin typeface="Times" charset="0"/>
              </a:rPr>
              <a:t>infraspinatus</a:t>
            </a:r>
            <a:r>
              <a:rPr lang="en-US" altLang="en-US" dirty="0">
                <a:latin typeface="Times" charset="0"/>
              </a:rPr>
              <a:t>, </a:t>
            </a:r>
            <a:r>
              <a:rPr lang="en-US" altLang="en-US" dirty="0" err="1">
                <a:latin typeface="Times" charset="0"/>
              </a:rPr>
              <a:t>teres</a:t>
            </a:r>
            <a:r>
              <a:rPr lang="en-US" altLang="en-US" dirty="0">
                <a:latin typeface="Times" charset="0"/>
              </a:rPr>
              <a:t> minor</a:t>
            </a:r>
          </a:p>
          <a:p>
            <a:pPr eaLnBrk="0" hangingPunct="0">
              <a:lnSpc>
                <a:spcPct val="90000"/>
              </a:lnSpc>
              <a:spcBef>
                <a:spcPct val="60000"/>
              </a:spcBef>
            </a:pPr>
            <a:r>
              <a:rPr lang="en-US" altLang="en-US" dirty="0">
                <a:latin typeface="Times" charset="0"/>
              </a:rPr>
              <a:t> &gt; 1 times body weight placed on shoulder joint during </a:t>
            </a:r>
            <a:r>
              <a:rPr lang="en-US" altLang="en-US" b="1" dirty="0">
                <a:latin typeface="Times" charset="0"/>
              </a:rPr>
              <a:t>deceleration</a:t>
            </a:r>
            <a:r>
              <a:rPr lang="en-US" altLang="en-US" dirty="0">
                <a:latin typeface="Times" charset="0"/>
              </a:rPr>
              <a:t> phase </a:t>
            </a:r>
          </a:p>
          <a:p>
            <a:pPr eaLnBrk="0" hangingPunct="0">
              <a:lnSpc>
                <a:spcPct val="90000"/>
              </a:lnSpc>
              <a:spcBef>
                <a:spcPct val="60000"/>
              </a:spcBef>
            </a:pPr>
            <a:r>
              <a:rPr lang="en-US" altLang="en-US" dirty="0">
                <a:latin typeface="Times" charset="0"/>
              </a:rPr>
              <a:t>Posterior capsulitis often precedes posterior rotator cuff </a:t>
            </a:r>
            <a:r>
              <a:rPr lang="en-US" altLang="en-US" dirty="0" err="1">
                <a:latin typeface="Times" charset="0"/>
              </a:rPr>
              <a:t>tendonitits</a:t>
            </a:r>
            <a:endParaRPr lang="en-US" altLang="en-US" dirty="0"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"/>
    </mc:Choice>
    <mc:Fallback xmlns=""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altLang="en-US" dirty="0"/>
              <a:t>Partial RTC Tears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981200"/>
            <a:ext cx="7772400" cy="4114800"/>
          </a:xfrm>
          <a:noFill/>
          <a:ln/>
        </p:spPr>
        <p:txBody>
          <a:bodyPr/>
          <a:lstStyle/>
          <a:p>
            <a:pPr eaLnBrk="0" hangingPunct="0">
              <a:spcBef>
                <a:spcPct val="60000"/>
              </a:spcBef>
            </a:pPr>
            <a:r>
              <a:rPr lang="en-US" altLang="en-US" sz="2800" dirty="0">
                <a:latin typeface="Times" charset="0"/>
              </a:rPr>
              <a:t>Tensile lesion on articular side of cuff  </a:t>
            </a:r>
          </a:p>
          <a:p>
            <a:pPr lvl="1" eaLnBrk="0" hangingPunct="0">
              <a:spcBef>
                <a:spcPct val="60000"/>
              </a:spcBef>
            </a:pPr>
            <a:r>
              <a:rPr lang="en-US" altLang="en-US" sz="2400" dirty="0">
                <a:latin typeface="Times" charset="0"/>
              </a:rPr>
              <a:t>cuff tries to resist the ADD, IR, and GH distraction forces during deceleration</a:t>
            </a:r>
          </a:p>
          <a:p>
            <a:pPr eaLnBrk="0" hangingPunct="0">
              <a:spcBef>
                <a:spcPct val="60000"/>
              </a:spcBef>
            </a:pPr>
            <a:r>
              <a:rPr lang="en-US" altLang="en-US" sz="2800" dirty="0">
                <a:latin typeface="Times" charset="0"/>
              </a:rPr>
              <a:t>Eccentric tensile overload  </a:t>
            </a:r>
          </a:p>
          <a:p>
            <a:pPr lvl="1" eaLnBrk="0" hangingPunct="0">
              <a:spcBef>
                <a:spcPct val="60000"/>
              </a:spcBef>
            </a:pPr>
            <a:r>
              <a:rPr lang="en-US" altLang="en-US" sz="2400" dirty="0">
                <a:latin typeface="Times" charset="0"/>
              </a:rPr>
              <a:t>partial undersurface tear forms due                                            to repetitive </a:t>
            </a:r>
            <a:r>
              <a:rPr lang="en-US" altLang="en-US" sz="2400" dirty="0" err="1">
                <a:latin typeface="Times" charset="0"/>
              </a:rPr>
              <a:t>microtrauma</a:t>
            </a:r>
            <a:r>
              <a:rPr lang="en-US" altLang="en-US" sz="2400" dirty="0">
                <a:latin typeface="Times" charset="0"/>
              </a:rPr>
              <a:t> in region of                      supraspinatus </a:t>
            </a:r>
          </a:p>
        </p:txBody>
      </p:sp>
      <p:pic>
        <p:nvPicPr>
          <p:cNvPr id="31749" name="Picture 5" descr="prolene marking of tear articular s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/>
          <a:stretch>
            <a:fillRect/>
          </a:stretch>
        </p:blipFill>
        <p:spPr bwMode="auto">
          <a:xfrm>
            <a:off x="5806877" y="3091326"/>
            <a:ext cx="3115733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0"/>
    </mc:Choice>
    <mc:Fallback xmlns=""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altLang="en-US" dirty="0"/>
              <a:t>Rotator Cuff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057400"/>
            <a:ext cx="8001000" cy="4191000"/>
          </a:xfrm>
          <a:noFill/>
          <a:ln/>
        </p:spPr>
        <p:txBody>
          <a:bodyPr>
            <a:normAutofit lnSpcReduction="10000"/>
          </a:bodyPr>
          <a:lstStyle/>
          <a:p>
            <a:pPr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Tenderness over supraspinatus and/or </a:t>
            </a:r>
            <a:r>
              <a:rPr lang="en-US" altLang="en-US" dirty="0" err="1">
                <a:latin typeface="Times" charset="0"/>
              </a:rPr>
              <a:t>infraspinatus</a:t>
            </a:r>
            <a:endParaRPr lang="en-US" altLang="en-US" dirty="0">
              <a:latin typeface="Times" charset="0"/>
            </a:endParaRPr>
          </a:p>
          <a:p>
            <a:pPr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Gross weakness seldom present</a:t>
            </a:r>
          </a:p>
          <a:p>
            <a:pPr lvl="1"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especially in elite </a:t>
            </a:r>
            <a:r>
              <a:rPr lang="en-US" altLang="en-US" dirty="0" smtClean="0">
                <a:latin typeface="Times" charset="0"/>
              </a:rPr>
              <a:t>thrower</a:t>
            </a:r>
            <a:endParaRPr lang="en-US" altLang="en-US" dirty="0">
              <a:latin typeface="Times" charset="0"/>
            </a:endParaRPr>
          </a:p>
          <a:p>
            <a:pPr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Rx: rehab, rehab, rehab….</a:t>
            </a:r>
          </a:p>
          <a:p>
            <a:pPr lvl="1"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cuff strengthening</a:t>
            </a:r>
          </a:p>
          <a:p>
            <a:pPr lvl="1" eaLnBrk="0" hangingPunct="0">
              <a:spcBef>
                <a:spcPct val="40000"/>
              </a:spcBef>
            </a:pPr>
            <a:r>
              <a:rPr lang="en-US" altLang="en-US" dirty="0">
                <a:latin typeface="Times" charset="0"/>
              </a:rPr>
              <a:t>especially posterior eccentric exercises</a:t>
            </a:r>
          </a:p>
        </p:txBody>
      </p:sp>
      <p:pic>
        <p:nvPicPr>
          <p:cNvPr id="51202" name="Picture 2" descr="Image result for athlete rotator cuff physical therap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81" y="3010830"/>
            <a:ext cx="3226419" cy="241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5"/>
    </mc:Choice>
    <mc:Fallback xmlns="">
      <p:transition spd="slow" advTm="2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altLang="en-US"/>
              <a:t>Etiology of Instability</a:t>
            </a:r>
            <a:br>
              <a:rPr lang="en-US" altLang="en-US"/>
            </a:br>
            <a:r>
              <a:rPr lang="en-US" altLang="en-US" sz="3200"/>
              <a:t>(Jobe)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934" y="1981200"/>
            <a:ext cx="8187267" cy="419100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>
                <a:latin typeface="Times" charset="0"/>
              </a:rPr>
              <a:t>Glenohumeral joint 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400">
                <a:latin typeface="Times" charset="0"/>
              </a:rPr>
              <a:t>inherently unstable 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>
                <a:latin typeface="Times" charset="0"/>
              </a:rPr>
              <a:t>Dynamic stability    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400">
                <a:latin typeface="Times" charset="0"/>
              </a:rPr>
              <a:t>rotator cuff most important in mid-range of motion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>
                <a:latin typeface="Times" charset="0"/>
              </a:rPr>
              <a:t>Extremes of motion 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400">
                <a:latin typeface="Times" charset="0"/>
              </a:rPr>
              <a:t>Capsuloligamentous stabilizers </a:t>
            </a:r>
            <a:r>
              <a:rPr lang="en-US" altLang="en-US" sz="1800">
                <a:latin typeface="Times" charset="0"/>
              </a:rPr>
              <a:t>(Turkel)</a:t>
            </a:r>
            <a:r>
              <a:rPr lang="en-US" altLang="en-US" sz="2400">
                <a:latin typeface="Times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>
                <a:latin typeface="Times" charset="0"/>
              </a:rPr>
              <a:t>Repetitive,  high-velocity nature of throwing leads to overuse trauma in stabilizers 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>
                <a:latin typeface="Times" charset="0"/>
              </a:rPr>
              <a:t>Mode of failure … eccentric overload</a:t>
            </a:r>
          </a:p>
        </p:txBody>
      </p:sp>
      <p:pic>
        <p:nvPicPr>
          <p:cNvPr id="138244" name="Picture 4" descr="SGHL and MGHL g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r="9219"/>
          <a:stretch>
            <a:fillRect/>
          </a:stretch>
        </p:blipFill>
        <p:spPr bwMode="auto">
          <a:xfrm>
            <a:off x="6081132" y="1172583"/>
            <a:ext cx="2235200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1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5"/>
    </mc:Choice>
    <mc:Fallback xmlns="">
      <p:transition spd="slow" advTm="3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altLang="en-US"/>
              <a:t>Instability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133" y="2133600"/>
            <a:ext cx="8331200" cy="411480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en-US" altLang="en-US">
                <a:latin typeface="Times" charset="0"/>
              </a:rPr>
              <a:t>Laxity  vs.  Instability</a:t>
            </a:r>
          </a:p>
          <a:p>
            <a:pPr>
              <a:lnSpc>
                <a:spcPct val="230000"/>
              </a:lnSpc>
              <a:spcBef>
                <a:spcPct val="60000"/>
              </a:spcBef>
            </a:pPr>
            <a:r>
              <a:rPr lang="en-US" altLang="en-US">
                <a:latin typeface="Times" charset="0"/>
              </a:rPr>
              <a:t>Laxity  </a:t>
            </a:r>
          </a:p>
          <a:p>
            <a:pPr lvl="1">
              <a:lnSpc>
                <a:spcPct val="90000"/>
              </a:lnSpc>
              <a:spcBef>
                <a:spcPct val="60000"/>
              </a:spcBef>
            </a:pPr>
            <a:r>
              <a:rPr lang="en-US" altLang="en-US">
                <a:latin typeface="Times" charset="0"/>
              </a:rPr>
              <a:t>Ability of the humeral head to be translated on glenoid</a:t>
            </a: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en-US" altLang="en-US">
                <a:latin typeface="Times" charset="0"/>
              </a:rPr>
              <a:t>Instability  </a:t>
            </a:r>
          </a:p>
          <a:p>
            <a:pPr lvl="1">
              <a:lnSpc>
                <a:spcPct val="90000"/>
              </a:lnSpc>
              <a:spcBef>
                <a:spcPct val="60000"/>
              </a:spcBef>
            </a:pPr>
            <a:r>
              <a:rPr lang="en-US" altLang="en-US">
                <a:latin typeface="Times" charset="0"/>
              </a:rPr>
              <a:t>Pathologic translation compromises comfort and function</a:t>
            </a:r>
          </a:p>
        </p:txBody>
      </p:sp>
      <p:pic>
        <p:nvPicPr>
          <p:cNvPr id="44036" name="Picture 4" descr="varitek ey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2209800"/>
            <a:ext cx="2257778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Instability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67" y="2057400"/>
            <a:ext cx="8263467" cy="4114800"/>
          </a:xfrm>
          <a:noFill/>
          <a:ln/>
        </p:spPr>
        <p:txBody>
          <a:bodyPr>
            <a:normAutofit fontScale="92500"/>
          </a:bodyPr>
          <a:lstStyle/>
          <a:p>
            <a:pPr>
              <a:spcBef>
                <a:spcPct val="55000"/>
              </a:spcBef>
            </a:pPr>
            <a:r>
              <a:rPr lang="en-US" altLang="en-US">
                <a:latin typeface="Times" charset="0"/>
              </a:rPr>
              <a:t>Laxity  </a:t>
            </a:r>
          </a:p>
          <a:p>
            <a:pPr lvl="1">
              <a:spcBef>
                <a:spcPct val="55000"/>
              </a:spcBef>
            </a:pPr>
            <a:r>
              <a:rPr lang="en-US" altLang="en-US">
                <a:latin typeface="Times" charset="0"/>
              </a:rPr>
              <a:t>necessary for peak performance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>
                <a:latin typeface="Times" charset="0"/>
              </a:rPr>
              <a:t>Rotator cuff 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>
                <a:latin typeface="Times" charset="0"/>
              </a:rPr>
              <a:t>dynamically controls laxity for symptom-free throwing</a:t>
            </a:r>
          </a:p>
          <a:p>
            <a:pPr>
              <a:lnSpc>
                <a:spcPct val="140000"/>
              </a:lnSpc>
            </a:pPr>
            <a:r>
              <a:rPr lang="en-US" altLang="en-US">
                <a:latin typeface="Times" charset="0"/>
              </a:rPr>
              <a:t>Excessive glenohumeral ER</a:t>
            </a:r>
          </a:p>
          <a:p>
            <a:pPr lvl="1"/>
            <a:r>
              <a:rPr lang="en-US" altLang="en-US">
                <a:latin typeface="Times" charset="0"/>
              </a:rPr>
              <a:t>extreme tension on anterior capsule, ligaments, RTC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"/>
    </mc:Choice>
    <mc:Fallback xmlns="">
      <p:transition spd="slow" advTm="2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Progression of Instability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001000" cy="4191000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800">
                <a:latin typeface="Times" charset="0"/>
              </a:rPr>
              <a:t>Some degree common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latin typeface="Times" charset="0"/>
              </a:rPr>
              <a:t>Cocking / early acceleration phases  </a:t>
            </a:r>
          </a:p>
          <a:p>
            <a:pPr lvl="1">
              <a:lnSpc>
                <a:spcPct val="120000"/>
              </a:lnSpc>
            </a:pPr>
            <a:r>
              <a:rPr lang="en-US" altLang="en-US" sz="2400">
                <a:latin typeface="Times" charset="0"/>
              </a:rPr>
              <a:t>anterior / inferior portions of joint repetitively stressed 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latin typeface="Times" charset="0"/>
              </a:rPr>
              <a:t>Laxity increases, causing labral changes 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latin typeface="Times" charset="0"/>
              </a:rPr>
              <a:t>Static joint stabilizers are compromised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latin typeface="Times" charset="0"/>
              </a:rPr>
              <a:t>Dynamic stabilizers dominate </a:t>
            </a:r>
          </a:p>
          <a:p>
            <a:pPr lvl="1"/>
            <a:r>
              <a:rPr lang="en-US" altLang="en-US" sz="2400">
                <a:latin typeface="Times" charset="0"/>
              </a:rPr>
              <a:t>impingement, partial-thickness tears may develop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0"/>
    </mc:Choice>
    <mc:Fallback xmlns="">
      <p:transition spd="slow" advTm="4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20751"/>
            <a:ext cx="7772400" cy="1143000"/>
          </a:xfrm>
          <a:noFill/>
          <a:ln/>
        </p:spPr>
        <p:txBody>
          <a:bodyPr/>
          <a:lstStyle/>
          <a:p>
            <a:r>
              <a:rPr lang="en-US" altLang="en-US"/>
              <a:t>Treatment of Instability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667" y="1981200"/>
            <a:ext cx="5283200" cy="41148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ct val="45000"/>
              </a:spcBef>
            </a:pPr>
            <a:r>
              <a:rPr lang="en-US" altLang="en-US" sz="2800" dirty="0">
                <a:latin typeface="Times" charset="0"/>
              </a:rPr>
              <a:t>Non-operative</a:t>
            </a:r>
          </a:p>
          <a:p>
            <a:pPr>
              <a:lnSpc>
                <a:spcPct val="80000"/>
              </a:lnSpc>
              <a:spcBef>
                <a:spcPct val="45000"/>
              </a:spcBef>
            </a:pPr>
            <a:r>
              <a:rPr lang="en-US" altLang="en-US" sz="2800" dirty="0">
                <a:latin typeface="Times" charset="0"/>
              </a:rPr>
              <a:t>Rehab goals  </a:t>
            </a:r>
          </a:p>
          <a:p>
            <a:pPr lvl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400" dirty="0">
                <a:latin typeface="Times" charset="0"/>
              </a:rPr>
              <a:t>decrease stresses from throwing</a:t>
            </a:r>
          </a:p>
          <a:p>
            <a:pPr lvl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400" dirty="0">
                <a:latin typeface="Times" charset="0"/>
              </a:rPr>
              <a:t>normalize </a:t>
            </a:r>
            <a:r>
              <a:rPr lang="en-US" altLang="en-US" sz="2400" dirty="0" smtClean="0">
                <a:latin typeface="Times" charset="0"/>
              </a:rPr>
              <a:t>ROM, scapular retraction</a:t>
            </a:r>
            <a:endParaRPr lang="en-US" altLang="en-US" sz="2400" dirty="0">
              <a:latin typeface="Times" charset="0"/>
            </a:endParaRPr>
          </a:p>
          <a:p>
            <a:pPr lvl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400" dirty="0">
                <a:latin typeface="Times" charset="0"/>
              </a:rPr>
              <a:t>improve dynamic stability with cuff strengthening </a:t>
            </a:r>
          </a:p>
          <a:p>
            <a:pPr>
              <a:lnSpc>
                <a:spcPct val="80000"/>
              </a:lnSpc>
              <a:spcBef>
                <a:spcPct val="45000"/>
              </a:spcBef>
            </a:pPr>
            <a:r>
              <a:rPr lang="en-US" altLang="en-US" sz="2800" dirty="0">
                <a:latin typeface="Times" charset="0"/>
              </a:rPr>
              <a:t>Gradual return to throwing when pain gone</a:t>
            </a:r>
          </a:p>
          <a:p>
            <a:pPr>
              <a:lnSpc>
                <a:spcPct val="80000"/>
              </a:lnSpc>
              <a:spcBef>
                <a:spcPct val="45000"/>
              </a:spcBef>
            </a:pPr>
            <a:r>
              <a:rPr lang="en-US" altLang="en-US" sz="2800" dirty="0">
                <a:latin typeface="Times" charset="0"/>
              </a:rPr>
              <a:t>Surgery  </a:t>
            </a:r>
          </a:p>
          <a:p>
            <a:pPr lvl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400" dirty="0">
                <a:latin typeface="Times" charset="0"/>
              </a:rPr>
              <a:t>Must individualize…</a:t>
            </a:r>
          </a:p>
        </p:txBody>
      </p:sp>
      <p:pic>
        <p:nvPicPr>
          <p:cNvPr id="50188" name="Picture 12" descr="beckett strengthening with medicine ball trunk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81"/>
          <a:stretch>
            <a:fillRect/>
          </a:stretch>
        </p:blipFill>
        <p:spPr>
          <a:xfrm>
            <a:off x="5960534" y="2133600"/>
            <a:ext cx="3002844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0"/>
    </mc:Choice>
    <mc:Fallback xmlns="">
      <p:transition spd="slow" advTm="3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Glenoid Labral Tears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933" y="1981200"/>
            <a:ext cx="4809067" cy="411480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altLang="en-US" sz="2400">
                <a:latin typeface="Times" charset="0"/>
              </a:rPr>
              <a:t>Large compression and shear forces </a:t>
            </a:r>
          </a:p>
          <a:p>
            <a:pPr>
              <a:lnSpc>
                <a:spcPct val="120000"/>
              </a:lnSpc>
            </a:pPr>
            <a:r>
              <a:rPr lang="en-US" altLang="en-US" sz="2400">
                <a:latin typeface="Times" charset="0"/>
              </a:rPr>
              <a:t>Degenerative tears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latin typeface="Times" charset="0"/>
              </a:rPr>
              <a:t>Anterior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latin typeface="Times" charset="0"/>
              </a:rPr>
              <a:t>Posterosuperior</a:t>
            </a:r>
          </a:p>
          <a:p>
            <a:pPr>
              <a:lnSpc>
                <a:spcPct val="120000"/>
              </a:lnSpc>
            </a:pPr>
            <a:r>
              <a:rPr lang="en-US" altLang="en-US" sz="2400">
                <a:latin typeface="Times" charset="0"/>
              </a:rPr>
              <a:t>Frank tears</a:t>
            </a:r>
          </a:p>
          <a:p>
            <a:pPr>
              <a:lnSpc>
                <a:spcPct val="120000"/>
              </a:lnSpc>
            </a:pPr>
            <a:r>
              <a:rPr lang="en-US" altLang="en-US" sz="2400">
                <a:latin typeface="Times" charset="0"/>
              </a:rPr>
              <a:t>Labral detachment from the glenoid</a:t>
            </a:r>
          </a:p>
          <a:p>
            <a:pPr lvl="1">
              <a:lnSpc>
                <a:spcPct val="120000"/>
              </a:lnSpc>
            </a:pPr>
            <a:r>
              <a:rPr lang="en-US" altLang="en-US" sz="2000"/>
              <a:t>Superior</a:t>
            </a:r>
          </a:p>
          <a:p>
            <a:pPr lvl="1">
              <a:lnSpc>
                <a:spcPct val="120000"/>
              </a:lnSpc>
            </a:pPr>
            <a:r>
              <a:rPr lang="en-US" altLang="en-US" sz="2000"/>
              <a:t>Anterior</a:t>
            </a:r>
          </a:p>
        </p:txBody>
      </p:sp>
      <p:pic>
        <p:nvPicPr>
          <p:cNvPr id="51208" name="Picture 8" descr="Type 2 prob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r="6876"/>
          <a:stretch>
            <a:fillRect/>
          </a:stretch>
        </p:blipFill>
        <p:spPr>
          <a:xfrm>
            <a:off x="4944534" y="2209800"/>
            <a:ext cx="3818467" cy="3695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7"/>
    </mc:Choice>
    <mc:Fallback xmlns="">
      <p:transition spd="slow" advTm="2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SLAP Lesions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05800" cy="4267200"/>
          </a:xfrm>
          <a:noFill/>
          <a:ln/>
        </p:spPr>
        <p:txBody>
          <a:bodyPr/>
          <a:lstStyle/>
          <a:p>
            <a:pPr>
              <a:spcBef>
                <a:spcPct val="45000"/>
              </a:spcBef>
            </a:pPr>
            <a:r>
              <a:rPr lang="en-US" altLang="en-US" sz="2800">
                <a:latin typeface="Times" charset="0"/>
              </a:rPr>
              <a:t>Biceps  </a:t>
            </a:r>
          </a:p>
          <a:p>
            <a:pPr lvl="1"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decelerates arm during deceleration and follow-through</a:t>
            </a:r>
          </a:p>
          <a:p>
            <a:pPr lvl="1"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only muscle to cross both the shoulder and elbow</a:t>
            </a:r>
          </a:p>
          <a:p>
            <a:pPr>
              <a:spcBef>
                <a:spcPct val="45000"/>
              </a:spcBef>
            </a:pPr>
            <a:r>
              <a:rPr lang="en-US" altLang="en-US" sz="2800">
                <a:latin typeface="Times" charset="0"/>
              </a:rPr>
              <a:t>Traction / eccentric contraction at deceleration phase</a:t>
            </a:r>
          </a:p>
          <a:p>
            <a:pPr lvl="1"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 leads to avulsion tears of biceps or biceps-labral insertion </a:t>
            </a:r>
          </a:p>
          <a:p>
            <a:pPr lvl="1">
              <a:spcBef>
                <a:spcPct val="45000"/>
              </a:spcBef>
            </a:pPr>
            <a:r>
              <a:rPr lang="en-US" altLang="en-US" sz="2400">
                <a:latin typeface="Times" charset="0"/>
              </a:rPr>
              <a:t> 83% anterosuperior tears in 73 athletes with labral tears </a:t>
            </a:r>
            <a:r>
              <a:rPr lang="en-US" altLang="en-US" sz="1800">
                <a:latin typeface="Times" charset="0"/>
              </a:rPr>
              <a:t>(Andrews)</a:t>
            </a:r>
          </a:p>
          <a:p>
            <a:pPr>
              <a:spcBef>
                <a:spcPct val="45000"/>
              </a:spcBef>
              <a:buFontTx/>
              <a:buNone/>
            </a:pPr>
            <a:endParaRPr lang="en-US" altLang="en-US" sz="2800"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5"/>
    </mc:Choice>
    <mc:Fallback xmlns="">
      <p:transition spd="slow" advTm="4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Times New Roman" pitchFamily="18" charset="0"/>
                <a:ea typeface="ＭＳ Ｐゴシック" pitchFamily="34" charset="-128"/>
              </a:rPr>
              <a:t>Epidemiology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Sports participation, circa 2000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&gt;25 million school-sponsored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&gt;20 million extracurricular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Unique considerations in children/adolescents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Skeletal immaturity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Muscle strength, coordination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Poor technique, mechanics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Overuse, high intensity</a:t>
            </a:r>
          </a:p>
        </p:txBody>
      </p:sp>
      <p:pic>
        <p:nvPicPr>
          <p:cNvPr id="4100" name="Picture 10" descr="llb2002gl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4191000"/>
            <a:ext cx="2476500" cy="2030413"/>
          </a:xfrm>
          <a:noFill/>
        </p:spPr>
      </p:pic>
      <p:pic>
        <p:nvPicPr>
          <p:cNvPr id="4101" name="Picture 13" descr="lamadestadi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752600"/>
            <a:ext cx="3317875" cy="2185988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5"/>
    </mc:Choice>
    <mc:Fallback xmlns="">
      <p:transition spd="slow" advTm="5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SLAP Lesions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2057400"/>
            <a:ext cx="8365067" cy="4114800"/>
          </a:xfrm>
          <a:noFill/>
          <a:ln/>
        </p:spPr>
        <p:txBody>
          <a:bodyPr/>
          <a:lstStyle/>
          <a:p>
            <a:pPr>
              <a:spcBef>
                <a:spcPct val="60000"/>
              </a:spcBef>
            </a:pPr>
            <a:r>
              <a:rPr lang="en-US" altLang="en-US" sz="2800">
                <a:latin typeface="Times" charset="0"/>
              </a:rPr>
              <a:t>I    -  superior labral fraying with no detachment</a:t>
            </a:r>
          </a:p>
          <a:p>
            <a:pPr>
              <a:spcBef>
                <a:spcPct val="60000"/>
              </a:spcBef>
            </a:pPr>
            <a:r>
              <a:rPr lang="en-US" altLang="en-US" sz="2800">
                <a:latin typeface="Times" charset="0"/>
              </a:rPr>
              <a:t>II   -  fraying / detachment of biceps / labral anchor</a:t>
            </a:r>
          </a:p>
          <a:p>
            <a:pPr>
              <a:spcBef>
                <a:spcPct val="60000"/>
              </a:spcBef>
            </a:pPr>
            <a:r>
              <a:rPr lang="en-US" altLang="en-US" sz="2800">
                <a:latin typeface="Times" charset="0"/>
              </a:rPr>
              <a:t>III  -  bucket-handle labral tear; intact biceps anchor</a:t>
            </a:r>
          </a:p>
          <a:p>
            <a:pPr>
              <a:spcBef>
                <a:spcPct val="60000"/>
              </a:spcBef>
            </a:pPr>
            <a:r>
              <a:rPr lang="en-US" altLang="en-US" sz="2800">
                <a:latin typeface="Times" charset="0"/>
              </a:rPr>
              <a:t>IV  -  bucket-handle labral tear; extension of tear into biceps</a:t>
            </a:r>
          </a:p>
        </p:txBody>
      </p:sp>
      <p:pic>
        <p:nvPicPr>
          <p:cNvPr id="53252" name="Picture 4" descr="SL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2912533" y="4648200"/>
            <a:ext cx="28448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5"/>
    </mc:Choice>
    <mc:Fallback xmlns="">
      <p:transition spd="slow" advTm="2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Biceps Tendonitis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1148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>
                <a:latin typeface="Times" charset="0"/>
              </a:rPr>
              <a:t>Biceps activity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cocking, acceleration, and especially follow-through </a:t>
            </a:r>
            <a:r>
              <a:rPr lang="en-US" altLang="en-US" sz="1800">
                <a:latin typeface="Times" charset="0"/>
              </a:rPr>
              <a:t>(Jobe)</a:t>
            </a:r>
            <a:endParaRPr lang="en-US" altLang="en-US" sz="2400">
              <a:latin typeface="Times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>
                <a:latin typeface="Times" charset="0"/>
              </a:rPr>
              <a:t>Primarily responsible for eccentric deceleration of elbow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>
                <a:latin typeface="Times" charset="0"/>
              </a:rPr>
              <a:t>? Anterior stability </a:t>
            </a:r>
            <a:r>
              <a:rPr lang="en-US" altLang="en-US" sz="2000">
                <a:latin typeface="Times" charset="0"/>
              </a:rPr>
              <a:t>(Rodosky)</a:t>
            </a:r>
            <a:endParaRPr lang="en-US" altLang="en-US" sz="2800">
              <a:latin typeface="Times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>
                <a:latin typeface="Times" charset="0"/>
              </a:rPr>
              <a:t>Dx: 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Tenderness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Speed’s test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Yergason’s test</a:t>
            </a:r>
          </a:p>
        </p:txBody>
      </p:sp>
      <p:pic>
        <p:nvPicPr>
          <p:cNvPr id="55300" name="Picture 4" descr="Biceps tendinitis arthro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6250"/>
          <a:stretch>
            <a:fillRect/>
          </a:stretch>
        </p:blipFill>
        <p:spPr bwMode="auto">
          <a:xfrm>
            <a:off x="5215467" y="3810000"/>
            <a:ext cx="227047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6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9"/>
    </mc:Choice>
    <mc:Fallback xmlns="">
      <p:transition spd="slow" advTm="2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“Little Leaguer’s Elbow”</a:t>
            </a:r>
          </a:p>
        </p:txBody>
      </p:sp>
      <p:sp>
        <p:nvSpPr>
          <p:cNvPr id="30723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Brogdon and Crow, </a:t>
            </a:r>
            <a:r>
              <a:rPr lang="en-US" altLang="en-US" sz="2800" i="1" smtClean="0">
                <a:latin typeface="Times New Roman" pitchFamily="18" charset="0"/>
                <a:ea typeface="ＭＳ Ｐゴシック" pitchFamily="34" charset="-128"/>
              </a:rPr>
              <a:t>Am J Roentgenol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, 1960.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Nonspecific term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Applied to a number of different clinical entities</a:t>
            </a: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More specific diagnosis preferred</a:t>
            </a:r>
          </a:p>
        </p:txBody>
      </p:sp>
      <p:pic>
        <p:nvPicPr>
          <p:cNvPr id="30724" name="Picture 12" descr="071204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600200"/>
            <a:ext cx="3621088" cy="4525963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6"/>
    </mc:Choice>
    <mc:Fallback xmlns="">
      <p:transition spd="slow" advTm="1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Little League Elbow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400" dirty="0" smtClean="0">
                <a:ea typeface="ＭＳ Ｐゴシック" pitchFamily="34" charset="-128"/>
              </a:rPr>
              <a:t>Medial epicondyle </a:t>
            </a:r>
            <a:r>
              <a:rPr lang="en-US" altLang="en-US" sz="2400" dirty="0" err="1" smtClean="0">
                <a:ea typeface="ＭＳ Ｐゴシック" pitchFamily="34" charset="-128"/>
              </a:rPr>
              <a:t>apophysitis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Most commonly occurs in pitchers, but may also occur in other overhead or throwing sports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Valgus overload or overstress injury  </a:t>
            </a:r>
          </a:p>
          <a:p>
            <a:endParaRPr lang="en-US" altLang="en-US" sz="2400" dirty="0" smtClean="0">
              <a:ea typeface="ＭＳ Ｐゴシック" pitchFamily="34" charset="-128"/>
            </a:endParaRPr>
          </a:p>
        </p:txBody>
      </p:sp>
      <p:pic>
        <p:nvPicPr>
          <p:cNvPr id="11268" name="Picture 2" descr="http://media.hamptonroads.com/media/content/pilotonline/2007/06/elbow400x358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500" y="2084388"/>
            <a:ext cx="3614738" cy="431323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5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2"/>
    </mc:Choice>
    <mc:Fallback xmlns="">
      <p:transition spd="slow" advTm="3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Anatomy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8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Skeletal considerations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Children = small adults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Presence of secondary ossification centers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Physeal stress injuries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50% stability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Medial ligaments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Anterior bundle (1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 &lt;90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Posterior bundle (1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 &gt;90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Transverse ligament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Tensile forces medial, compressive lateral</a:t>
            </a:r>
          </a:p>
        </p:txBody>
      </p:sp>
      <p:pic>
        <p:nvPicPr>
          <p:cNvPr id="2458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58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962400"/>
            <a:ext cx="3200400" cy="2514600"/>
          </a:xfrm>
        </p:spPr>
      </p:pic>
      <p:sp>
        <p:nvSpPr>
          <p:cNvPr id="24582" name="Line 8"/>
          <p:cNvSpPr>
            <a:spLocks noChangeShapeType="1"/>
          </p:cNvSpPr>
          <p:nvPr/>
        </p:nvSpPr>
        <p:spPr bwMode="auto">
          <a:xfrm flipH="1">
            <a:off x="2057400" y="19050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0"/>
    </mc:Choice>
    <mc:Fallback xmlns="">
      <p:transition spd="slow" advTm="6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Physical Examination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Valgus instability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Anterior bundle (A)</a:t>
            </a:r>
          </a:p>
          <a:p>
            <a:pPr lvl="1"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Elbow flexed 20-30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</a:p>
          <a:p>
            <a:pPr lvl="1"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Valgus stress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Posterior bundle (B)</a:t>
            </a:r>
          </a:p>
          <a:p>
            <a:pPr lvl="1"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Elbow flexed 90</a:t>
            </a:r>
            <a:r>
              <a:rPr lang="en-US" altLang="en-US" sz="2400" baseline="30000" smtClean="0">
                <a:latin typeface="Times New Roman" pitchFamily="18" charset="0"/>
                <a:ea typeface="ＭＳ Ｐゴシック" pitchFamily="34" charset="-128"/>
              </a:rPr>
              <a:t>o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, forearm supinated</a:t>
            </a:r>
          </a:p>
          <a:p>
            <a:pPr lvl="1"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Pull outward on thumb</a:t>
            </a:r>
          </a:p>
        </p:txBody>
      </p:sp>
      <p:pic>
        <p:nvPicPr>
          <p:cNvPr id="29700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30375"/>
            <a:ext cx="4038600" cy="1925638"/>
          </a:xfrm>
        </p:spPr>
      </p:pic>
      <p:pic>
        <p:nvPicPr>
          <p:cNvPr id="2970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4038600"/>
            <a:ext cx="2624138" cy="2482850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3"/>
    </mc:Choice>
    <mc:Fallback xmlns="">
      <p:transition spd="slow" advTm="2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Little League Elbow  </a:t>
            </a:r>
          </a:p>
        </p:txBody>
      </p:sp>
      <p:sp>
        <p:nvSpPr>
          <p:cNvPr id="12291" name="Text Placeholder 4"/>
          <p:cNvSpPr>
            <a:spLocks noGrp="1"/>
          </p:cNvSpPr>
          <p:nvPr>
            <p:ph type="body" idx="1"/>
          </p:nvPr>
        </p:nvSpPr>
        <p:spPr>
          <a:xfrm>
            <a:off x="4664075" y="2076450"/>
            <a:ext cx="3565525" cy="823913"/>
          </a:xfrm>
        </p:spPr>
        <p:txBody>
          <a:bodyPr/>
          <a:lstStyle/>
          <a:p>
            <a:r>
              <a:rPr lang="en-US" altLang="en-US" sz="2600" smtClean="0">
                <a:ea typeface="ＭＳ Ｐゴシック" pitchFamily="34" charset="-128"/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64075" y="2930525"/>
            <a:ext cx="3565525" cy="334168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 Rest, rest, rest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6-8 weeks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Apply ice to help with swelling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Refine throwing technique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Strengthening arm, upper back, and core muscles </a:t>
            </a:r>
            <a:endParaRPr lang="en-US" dirty="0"/>
          </a:p>
        </p:txBody>
      </p:sp>
      <p:sp>
        <p:nvSpPr>
          <p:cNvPr id="12293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96900" y="2084388"/>
            <a:ext cx="3565525" cy="823912"/>
          </a:xfrm>
        </p:spPr>
        <p:txBody>
          <a:bodyPr/>
          <a:lstStyle/>
          <a:p>
            <a:r>
              <a:rPr lang="en-US" altLang="en-US" sz="2600" smtClean="0">
                <a:ea typeface="ＭＳ Ｐゴシック" pitchFamily="34" charset="-128"/>
              </a:rPr>
              <a:t>Diagnosis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96900" y="2930525"/>
            <a:ext cx="3565525" cy="3341688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 Pain on the medial (inner) side of the elbow when throwing </a:t>
            </a:r>
          </a:p>
          <a:p>
            <a:r>
              <a:rPr lang="en-US" altLang="en-US" smtClean="0">
                <a:ea typeface="ＭＳ Ｐゴシック" pitchFamily="34" charset="-128"/>
              </a:rPr>
              <a:t> Difficulty fully extending the elbow </a:t>
            </a:r>
          </a:p>
          <a:p>
            <a:r>
              <a:rPr lang="en-US" altLang="en-US" smtClean="0">
                <a:ea typeface="ＭＳ Ｐゴシック" pitchFamily="34" charset="-128"/>
              </a:rPr>
              <a:t> Tenderness over the medial epicondyle </a:t>
            </a:r>
          </a:p>
          <a:p>
            <a:r>
              <a:rPr lang="en-US" altLang="en-US" smtClean="0">
                <a:ea typeface="ＭＳ Ｐゴシック" pitchFamily="34" charset="-128"/>
              </a:rPr>
              <a:t> Often normal X-rays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2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5"/>
    </mc:Choice>
    <mc:Fallback xmlns="">
      <p:transition spd="slow" advTm="5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Tommy John Surgery </a:t>
            </a:r>
          </a:p>
        </p:txBody>
      </p:sp>
      <p:pic>
        <p:nvPicPr>
          <p:cNvPr id="14339" name="Picture 2" descr="https://img.washingtonpost.com/rw/2010-2019/WashingtonPost/2014/05/03/Sports/Graphics/w-tjsurgery2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8838" y="1957388"/>
            <a:ext cx="4568825" cy="44069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0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7"/>
    </mc:Choice>
    <mc:Fallback xmlns="">
      <p:transition spd="slow" advTm="4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“Osteochondritis Dessicans”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Ages 10 – 14 years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Repetitive compression loading + vulnerable chondroepiphyseal blood supply 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abnormalities in osteochondral surface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Presentation</a:t>
            </a:r>
          </a:p>
          <a:p>
            <a:pPr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Pain, stiffness</a:t>
            </a:r>
          </a:p>
          <a:p>
            <a:pPr eaLnBrk="1" hangingPunct="1"/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Loose bodies 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catching, locking</a:t>
            </a: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1748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3429000" cy="2185988"/>
          </a:xfrm>
        </p:spPr>
      </p:pic>
      <p:pic>
        <p:nvPicPr>
          <p:cNvPr id="31749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4038600"/>
            <a:ext cx="2362200" cy="25908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9"/>
    </mc:Choice>
    <mc:Fallback xmlns="">
      <p:transition spd="slow" advTm="5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“Osteochondritis Dessicans”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572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Diagnosis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Radiographs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MRI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Multiple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Radiographic, arthroscopic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Defilice et al., 2001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Keys: cartilage integrity, fragment stability</a:t>
            </a:r>
          </a:p>
        </p:txBody>
      </p:sp>
      <p:pic>
        <p:nvPicPr>
          <p:cNvPr id="3277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600200"/>
            <a:ext cx="2286000" cy="2185988"/>
          </a:xfrm>
        </p:spPr>
      </p:pic>
      <p:pic>
        <p:nvPicPr>
          <p:cNvPr id="3277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121150"/>
            <a:ext cx="4114800" cy="22288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9"/>
    </mc:Choice>
    <mc:Fallback xmlns="">
      <p:transition spd="slow" advTm="2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b="1" smtClean="0">
                <a:ea typeface="ＭＳ Ｐゴシック" pitchFamily="34" charset="-128"/>
              </a:rPr>
              <a:t>Sports-Specialized Intensive Training and the Risk of Injury in Young Athletes: A Clinical Case-Control Study.</a:t>
            </a:r>
            <a:endParaRPr lang="en-US" altLang="en-US" sz="3200" smtClean="0">
              <a:ea typeface="ＭＳ Ｐゴシック" pitchFamily="34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1200 youth athletes </a:t>
            </a:r>
            <a:endParaRPr lang="en-US" dirty="0"/>
          </a:p>
          <a:p>
            <a:pPr>
              <a:defRPr/>
            </a:pPr>
            <a:r>
              <a:rPr lang="en-US" dirty="0" smtClean="0"/>
              <a:t>Early specialization in a single sport is one of the strongest predictors of injury </a:t>
            </a:r>
          </a:p>
          <a:p>
            <a:pPr>
              <a:defRPr/>
            </a:pPr>
            <a:r>
              <a:rPr lang="en-US" dirty="0" smtClean="0"/>
              <a:t>Athletes in the study </a:t>
            </a:r>
            <a:r>
              <a:rPr lang="en-US" b="1" dirty="0" smtClean="0"/>
              <a:t>who specialized were 70% to 93% more likely to be injured </a:t>
            </a:r>
            <a:r>
              <a:rPr lang="en-US" dirty="0" smtClean="0"/>
              <a:t>than children who played multiple sports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hlinkClick r:id="rId4" tooltip="The American journal of sports medicine."/>
              </a:rPr>
              <a:t>Am J Sports Med.</a:t>
            </a:r>
            <a:r>
              <a:rPr lang="en-US" sz="2800" dirty="0" smtClean="0"/>
              <a:t> 2015 Feb 2 </a:t>
            </a:r>
          </a:p>
          <a:p>
            <a:pPr marL="0" indent="0">
              <a:buFontTx/>
              <a:buNone/>
              <a:defRPr/>
            </a:pPr>
            <a:r>
              <a:rPr lang="en-US" sz="2000" dirty="0" err="1" smtClean="0">
                <a:hlinkClick r:id="rId5"/>
              </a:rPr>
              <a:t>Jayanthi</a:t>
            </a:r>
            <a:r>
              <a:rPr lang="en-US" sz="2000" dirty="0" smtClean="0">
                <a:hlinkClick r:id="rId5"/>
              </a:rPr>
              <a:t> NA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6"/>
              </a:rPr>
              <a:t>LaBella</a:t>
            </a:r>
            <a:r>
              <a:rPr lang="en-US" sz="2000" dirty="0" smtClean="0">
                <a:hlinkClick r:id="rId6"/>
              </a:rPr>
              <a:t> CR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7"/>
              </a:rPr>
              <a:t>Fischer D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8"/>
              </a:rPr>
              <a:t>Pasulka</a:t>
            </a:r>
            <a:r>
              <a:rPr lang="en-US" sz="2000" dirty="0" smtClean="0">
                <a:hlinkClick r:id="rId8"/>
              </a:rPr>
              <a:t> J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9"/>
              </a:rPr>
              <a:t>Dugas</a:t>
            </a:r>
            <a:r>
              <a:rPr lang="en-US" sz="2000" dirty="0" smtClean="0">
                <a:hlinkClick r:id="rId9"/>
              </a:rPr>
              <a:t> LR</a:t>
            </a:r>
            <a:r>
              <a:rPr lang="en-US" sz="2000" baseline="30000" dirty="0" smtClean="0"/>
              <a:t>3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5"/>
    </mc:Choice>
    <mc:Fallback xmlns="">
      <p:transition spd="slow" advTm="4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“Osteochondritis Dessicans”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9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Treatment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Stable lesion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Rest, NSAIDs, PT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Drilling </a:t>
            </a:r>
            <a:r>
              <a:rPr lang="en-US" altLang="en-US" sz="2400" i="1" smtClean="0">
                <a:latin typeface="Times New Roman" pitchFamily="18" charset="0"/>
                <a:ea typeface="ＭＳ Ｐゴシック" pitchFamily="34" charset="-128"/>
              </a:rPr>
              <a:t>in situ</a:t>
            </a: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Unstable lesion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Arthroscopy vs. arthrotomy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Debridement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Internal fixation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Loose body excision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Marrow stimulation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379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00200"/>
            <a:ext cx="2895600" cy="2185988"/>
          </a:xfrm>
        </p:spPr>
      </p:pic>
      <p:pic>
        <p:nvPicPr>
          <p:cNvPr id="33797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962400"/>
            <a:ext cx="3200400" cy="21875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7"/>
    </mc:Choice>
    <mc:Fallback xmlns="">
      <p:transition spd="slow" advTm="2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Panner’s Disease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4196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Panner, </a:t>
            </a:r>
            <a:r>
              <a:rPr lang="en-US" altLang="en-US" sz="2800" i="1" smtClean="0">
                <a:latin typeface="Times New Roman" pitchFamily="18" charset="0"/>
                <a:ea typeface="ＭＳ Ｐゴシック" pitchFamily="34" charset="-128"/>
              </a:rPr>
              <a:t>Acta Radiol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, 1927.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&lt;10 years of age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Fissuring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 irregulatiry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fragmentation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 reossification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remodeling, resolution of symptoms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Entire capitellar involvement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Self-limiting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“Perthes of the elbow”</a:t>
            </a: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482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82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1"/>
    </mc:Choice>
    <mc:Fallback xmlns="">
      <p:transition spd="slow" advTm="2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Olecranon Apophysitis</a:t>
            </a:r>
          </a:p>
        </p:txBody>
      </p:sp>
      <p:sp>
        <p:nvSpPr>
          <p:cNvPr id="35843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Traction apophysitis due to repetitive forceful extension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Diagnosis: PE, XR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Treatment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Nondisplaced: rest, PT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Displaced: ORIF</a:t>
            </a:r>
          </a:p>
        </p:txBody>
      </p:sp>
      <p:pic>
        <p:nvPicPr>
          <p:cNvPr id="35844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09800"/>
            <a:ext cx="4038600" cy="24384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6"/>
    </mc:Choice>
    <mc:Fallback xmlns="">
      <p:transition spd="slow"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Medial Epicondylitis</a:t>
            </a:r>
          </a:p>
        </p:txBody>
      </p:sp>
      <p:sp>
        <p:nvSpPr>
          <p:cNvPr id="36867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“Golfer’s elbow”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Pathophysiology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Repetitive valgus stress </a:t>
            </a: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inflammation of flexor-pronator origin</a:t>
            </a: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Diagnosis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PE, MRI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Treatment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Rest, NSAIDs, bracing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Injections?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Debridement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6868" name="Pict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4267200" cy="35052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34"/>
    </mc:Choice>
    <mc:Fallback xmlns="">
      <p:transition spd="slow" advTm="8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Medial Epicondyle Fracture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In skeletally immature athletes, may have physeal injury/avulsion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Diagnosis: XR, MRI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Physeal widening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Treatment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Nondisplaced: rest, PT</a:t>
            </a:r>
          </a:p>
          <a:p>
            <a:pPr eaLnBrk="1" hangingPunct="1"/>
            <a:r>
              <a:rPr lang="en-US" altLang="en-US" sz="2800" smtClean="0">
                <a:latin typeface="Times New Roman" pitchFamily="18" charset="0"/>
                <a:ea typeface="ＭＳ Ｐゴシック" pitchFamily="34" charset="-128"/>
              </a:rPr>
              <a:t>Displaced: ORIF?</a:t>
            </a:r>
          </a:p>
        </p:txBody>
      </p:sp>
      <p:pic>
        <p:nvPicPr>
          <p:cNvPr id="37892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0800"/>
            <a:ext cx="4038600" cy="1981200"/>
          </a:xfrm>
        </p:spPr>
      </p:pic>
      <p:pic>
        <p:nvPicPr>
          <p:cNvPr id="37893" name="Picture 6" descr="http://img.medscape.com/pi/emed/ckb/orthopedic_surgery/1230552-1231290-1255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21891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74"/>
    </mc:Choice>
    <mc:Fallback xmlns="">
      <p:transition spd="slow" advTm="5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Ulnar Neuropathy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Pathophysiology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Traction, compression, mechanical irritation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Diagnosis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PE: neuro, subluxation, </a:t>
            </a:r>
            <a:r>
              <a:rPr lang="en-US" altLang="en-US" sz="2400" u="sng" smtClean="0">
                <a:latin typeface="Times New Roman" pitchFamily="18" charset="0"/>
                <a:ea typeface="ＭＳ Ｐゴシック" pitchFamily="34" charset="-128"/>
              </a:rPr>
              <a:t>elbow instability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EMG/NCV (dynamic)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Treatment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Rest, NSAIDs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latin typeface="Times New Roman" pitchFamily="18" charset="0"/>
                <a:ea typeface="ＭＳ Ｐゴシック" pitchFamily="34" charset="-128"/>
              </a:rPr>
              <a:t>Decompression vs. transposition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>
                <a:latin typeface="Times New Roman" pitchFamily="18" charset="0"/>
                <a:ea typeface="ＭＳ Ｐゴシック" pitchFamily="34" charset="-128"/>
              </a:rPr>
              <a:t>Subcutaneous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>
                <a:latin typeface="Times New Roman" pitchFamily="18" charset="0"/>
                <a:ea typeface="ＭＳ Ｐゴシック" pitchFamily="34" charset="-128"/>
              </a:rPr>
              <a:t>Submuscular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8916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4114800"/>
            <a:ext cx="4267200" cy="2311400"/>
          </a:xfrm>
        </p:spPr>
      </p:pic>
      <p:pic>
        <p:nvPicPr>
          <p:cNvPr id="38917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8738" y="1600200"/>
            <a:ext cx="3055937" cy="2185988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1"/>
    </mc:Choice>
    <mc:Fallback xmlns="">
      <p:transition spd="slow" advTm="10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dirty="0"/>
              <a:t>Team Approach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981200"/>
            <a:ext cx="8051800" cy="41148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" charset="0"/>
              </a:rPr>
              <a:t>        Coach		    Trainer 		   Physician</a:t>
            </a:r>
          </a:p>
          <a:p>
            <a:endParaRPr lang="en-US" altLang="en-US" dirty="0">
              <a:solidFill>
                <a:schemeClr val="tx1"/>
              </a:solidFill>
              <a:latin typeface="Times" charset="0"/>
            </a:endParaRPr>
          </a:p>
          <a:p>
            <a:pPr>
              <a:lnSpc>
                <a:spcPct val="20000"/>
              </a:lnSpc>
            </a:pPr>
            <a:r>
              <a:rPr lang="en-US" altLang="en-US" sz="2800" dirty="0">
                <a:solidFill>
                  <a:schemeClr val="tx1"/>
                </a:solidFill>
                <a:latin typeface="Times" charset="0"/>
              </a:rPr>
              <a:t>Understand basic biomechanics of the throw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Times" charset="0"/>
              </a:rPr>
              <a:t>Aid in the recognition, prevention and treatment of injury</a:t>
            </a:r>
          </a:p>
        </p:txBody>
      </p:sp>
      <p:pic>
        <p:nvPicPr>
          <p:cNvPr id="131074" name="Picture 2" descr="Image result for teamwor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58" y="4179847"/>
            <a:ext cx="5229419" cy="20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9"/>
    </mc:Choice>
    <mc:Fallback xmlns="">
      <p:transition spd="slow" advTm="3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www.UOANJ.com</a:t>
            </a:r>
            <a:endParaRPr lang="en-US"/>
          </a:p>
        </p:txBody>
      </p:sp>
      <p:pic>
        <p:nvPicPr>
          <p:cNvPr id="5122" name="Picture 2" descr="Image result for university orthopaedic NJ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" y="1848740"/>
            <a:ext cx="8811640" cy="28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"/>
    </mc:Choice>
    <mc:Fallback xmlns="">
      <p:transition spd="slow" advTm="5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What is sport specialization?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8350" y="1957388"/>
            <a:ext cx="7289800" cy="4351337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US" altLang="en-US" sz="3200" dirty="0" smtClean="0">
                <a:ea typeface="ＭＳ Ｐゴシック" pitchFamily="34" charset="-128"/>
              </a:rPr>
              <a:t>High volume and intensity of training</a:t>
            </a:r>
          </a:p>
          <a:p>
            <a:pPr lvl="1">
              <a:buFont typeface="Arial" charset="0"/>
              <a:buChar char="•"/>
            </a:pPr>
            <a:r>
              <a:rPr lang="en-US" altLang="en-US" sz="3200" dirty="0" smtClean="0">
                <a:ea typeface="ＭＳ Ｐゴシック" pitchFamily="34" charset="-128"/>
              </a:rPr>
              <a:t>Duration of training at a young age</a:t>
            </a:r>
          </a:p>
          <a:p>
            <a:pPr lvl="1">
              <a:buFont typeface="Arial" charset="0"/>
              <a:buChar char="•"/>
            </a:pPr>
            <a:r>
              <a:rPr lang="en-US" altLang="en-US" sz="3200" dirty="0" smtClean="0">
                <a:ea typeface="ＭＳ Ｐゴシック" pitchFamily="34" charset="-128"/>
              </a:rPr>
              <a:t>Minimal rest or time off</a:t>
            </a:r>
          </a:p>
          <a:p>
            <a:pPr lvl="1">
              <a:buFont typeface="Arial" charset="0"/>
              <a:buChar char="•"/>
            </a:pPr>
            <a:r>
              <a:rPr lang="en-US" altLang="en-US" sz="3200" dirty="0" smtClean="0">
                <a:ea typeface="ＭＳ Ｐゴシック" pitchFamily="34" charset="-128"/>
              </a:rPr>
              <a:t>Structured training with emphasis on physical development </a:t>
            </a:r>
          </a:p>
          <a:p>
            <a:pPr lvl="1">
              <a:buFont typeface="Arial" charset="0"/>
              <a:buChar char="•"/>
            </a:pPr>
            <a:r>
              <a:rPr lang="en-US" altLang="en-US" sz="3200" dirty="0" smtClean="0">
                <a:ea typeface="ＭＳ Ｐゴシック" pitchFamily="34" charset="-128"/>
              </a:rPr>
              <a:t>Exclusion of other sports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1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0"/>
    </mc:Choice>
    <mc:Fallback xmlns="">
      <p:transition spd="slow" advTm="2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Theory of sport </a:t>
            </a:r>
            <a:r>
              <a:rPr lang="en-US" altLang="en-US" dirty="0">
                <a:ea typeface="ＭＳ Ｐゴシック" pitchFamily="34" charset="-128"/>
              </a:rPr>
              <a:t>s</a:t>
            </a:r>
            <a:r>
              <a:rPr lang="en-US" altLang="en-US" dirty="0" smtClean="0">
                <a:ea typeface="ＭＳ Ｐゴシック" pitchFamily="34" charset="-128"/>
              </a:rPr>
              <a:t>pecialization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>
                <a:ea typeface="ＭＳ Ｐゴシック" pitchFamily="34" charset="-128"/>
              </a:rPr>
              <a:t> Based on interpretation of a study by Ericsson from 1993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High volumes of deliberate practice at a young age was the strongest predictor of becoming an expert performer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“10,000 hour rule”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Expert status for musicians, mathematicians, and chess players NOT athletes 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No specific number of hours was proven as enough to master a task.   </a:t>
            </a:r>
          </a:p>
          <a:p>
            <a:endParaRPr lang="en-US" altLang="en-US" sz="2400" dirty="0" smtClean="0">
              <a:ea typeface="ＭＳ Ｐゴシック" pitchFamily="34" charset="-128"/>
            </a:endParaRPr>
          </a:p>
        </p:txBody>
      </p:sp>
      <p:pic>
        <p:nvPicPr>
          <p:cNvPr id="43010" name="Picture 2" descr="Image result for chess prodig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41" y="4536765"/>
            <a:ext cx="23812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33"/>
    </mc:Choice>
    <mc:Fallback xmlns="">
      <p:transition spd="slow" advTm="6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Who specializes and why?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>
                <a:ea typeface="ＭＳ Ｐゴシック" pitchFamily="34" charset="-128"/>
              </a:rPr>
              <a:t> Children who are older and slightly more physically developed are more likely to specialize early.  </a:t>
            </a:r>
          </a:p>
          <a:p>
            <a:r>
              <a:rPr lang="en-US" altLang="en-US" sz="2400" smtClean="0">
                <a:ea typeface="ＭＳ Ｐゴシック" pitchFamily="34" charset="-128"/>
              </a:rPr>
              <a:t> Potential for scholarships or professional contracts </a:t>
            </a:r>
          </a:p>
          <a:p>
            <a:pPr lvl="1">
              <a:buFont typeface="Arial" charset="0"/>
              <a:buChar char="•"/>
            </a:pPr>
            <a:r>
              <a:rPr lang="en-US" altLang="en-US" sz="2000" smtClean="0">
                <a:ea typeface="ＭＳ Ｐゴシック" pitchFamily="34" charset="-128"/>
              </a:rPr>
              <a:t>Only 0.2-0.5% of high school athletes ever make it to the professional level </a:t>
            </a:r>
          </a:p>
          <a:p>
            <a:pPr lvl="1">
              <a:buFont typeface="Arial" charset="0"/>
              <a:buChar char="•"/>
            </a:pPr>
            <a:r>
              <a:rPr lang="en-US" altLang="en-US" sz="2000" smtClean="0">
                <a:ea typeface="ＭＳ Ｐゴシック" pitchFamily="34" charset="-128"/>
              </a:rPr>
              <a:t> 6% high school athletes will play in the NCAA </a:t>
            </a:r>
          </a:p>
          <a:p>
            <a:r>
              <a:rPr lang="en-US" altLang="en-US" sz="2400" smtClean="0">
                <a:ea typeface="ＭＳ Ｐゴシック" pitchFamily="34" charset="-128"/>
              </a:rPr>
              <a:t> Positive feedback from parents and coaches</a:t>
            </a:r>
          </a:p>
          <a:p>
            <a:r>
              <a:rPr lang="en-US" altLang="en-US" sz="2400" smtClean="0">
                <a:ea typeface="ＭＳ Ｐゴシック" pitchFamily="34" charset="-128"/>
              </a:rPr>
              <a:t> Parents are strongest influence on the initiation of sports</a:t>
            </a:r>
          </a:p>
          <a:p>
            <a:r>
              <a:rPr lang="en-US" altLang="en-US" sz="2400" smtClean="0">
                <a:ea typeface="ＭＳ Ｐゴシック" pitchFamily="34" charset="-128"/>
              </a:rPr>
              <a:t> Coaches are the strongest influence for specialization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8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8"/>
    </mc:Choice>
    <mc:Fallback xmlns="">
      <p:transition spd="slow" advTm="5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Disadvantages of Specialization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 Burnout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 </a:t>
            </a:r>
            <a:r>
              <a:rPr lang="en-US" sz="2400" dirty="0" smtClean="0"/>
              <a:t>Social isolation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 </a:t>
            </a:r>
            <a:r>
              <a:rPr lang="en-US" sz="2400" dirty="0" smtClean="0"/>
              <a:t>Withdrawal from sports </a:t>
            </a:r>
            <a:endParaRPr lang="en-US" sz="240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Lack of fun at earlier ages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Performance pressure in older athletes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 Increased </a:t>
            </a:r>
            <a:r>
              <a:rPr lang="en-US" sz="2400" dirty="0"/>
              <a:t>risk of injury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Undermines the development of a wide range of comprehensive motor skills which may be helpful for injury prevention. 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marL="0" indent="0"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38914" name="Picture 2" descr="Image result for little league basebal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3" y="1467974"/>
            <a:ext cx="3429000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4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3"/>
    </mc:Choice>
    <mc:Fallback xmlns="">
      <p:transition spd="slow" advTm="5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Baseball in the Age of Specialization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>
                <a:ea typeface="ＭＳ Ｐゴシック" pitchFamily="34" charset="-128"/>
              </a:rPr>
              <a:t>Approximately 5 million children ages 6-17yo participate in organized youth baseball leagues in the US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Since 1990s, increase in independent baseball and travel teams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Typically for pitchers, talent recognition occurs in the latter years of high school (ages 15-18).</a:t>
            </a:r>
          </a:p>
          <a:p>
            <a:pPr lvl="1">
              <a:buFont typeface="Arial" charset="0"/>
              <a:buChar char="•"/>
            </a:pPr>
            <a:r>
              <a:rPr lang="en-US" altLang="en-US" sz="2000" dirty="0" smtClean="0">
                <a:ea typeface="ＭＳ Ｐゴシック" pitchFamily="34" charset="-128"/>
              </a:rPr>
              <a:t>Peak performance in mid-late 20s</a:t>
            </a:r>
          </a:p>
          <a:p>
            <a:pPr lvl="1">
              <a:buFont typeface="Arial" charset="0"/>
              <a:buChar char="•"/>
            </a:pPr>
            <a:r>
              <a:rPr lang="en-US" altLang="en-US" sz="2000" dirty="0" smtClean="0">
                <a:ea typeface="ＭＳ Ｐゴシック" pitchFamily="34" charset="-128"/>
              </a:rPr>
              <a:t>Retirement before age 40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 In the 21</a:t>
            </a:r>
            <a:r>
              <a:rPr lang="en-US" altLang="en-US" sz="2400" baseline="30000" dirty="0" smtClean="0">
                <a:ea typeface="ＭＳ Ｐゴシック" pitchFamily="34" charset="-128"/>
              </a:rPr>
              <a:t>st</a:t>
            </a:r>
            <a:r>
              <a:rPr lang="en-US" altLang="en-US" sz="2400" dirty="0" smtClean="0">
                <a:ea typeface="ＭＳ Ｐゴシック" pitchFamily="34" charset="-128"/>
              </a:rPr>
              <a:t> century, approximately ¼ of UCL surgeries are performed on youth or high school pitchers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5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5"/>
    </mc:Choice>
    <mc:Fallback xmlns="">
      <p:transition spd="slow" advTm="7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TIMING" val="|2.4|1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TIMING" val="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TIMING" val="|2.2|27.7|7.1|5.4|20.2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1671</Words>
  <Application>Microsoft Office PowerPoint</Application>
  <PresentationFormat>On-screen Show (4:3)</PresentationFormat>
  <Paragraphs>346</Paragraphs>
  <Slides>47</Slides>
  <Notes>19</Notes>
  <HiddenSlides>0</HiddenSlides>
  <MMClips>47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ＭＳ Ｐゴシック</vt:lpstr>
      <vt:lpstr>Arial</vt:lpstr>
      <vt:lpstr>Calibri</vt:lpstr>
      <vt:lpstr>Tahoma</vt:lpstr>
      <vt:lpstr>Times</vt:lpstr>
      <vt:lpstr>Times New Roman</vt:lpstr>
      <vt:lpstr>Trebuchet MS</vt:lpstr>
      <vt:lpstr>Wingdings</vt:lpstr>
      <vt:lpstr>Office Theme</vt:lpstr>
      <vt:lpstr>Throwing Injuries in the Adolescent Athlete</vt:lpstr>
      <vt:lpstr>I have no disclosures</vt:lpstr>
      <vt:lpstr>Epidemiology</vt:lpstr>
      <vt:lpstr>Sports-Specialized Intensive Training and the Risk of Injury in Young Athletes: A Clinical Case-Control Study.</vt:lpstr>
      <vt:lpstr>What is sport specialization? </vt:lpstr>
      <vt:lpstr>Theory of sport specialization </vt:lpstr>
      <vt:lpstr>Who specializes and why?</vt:lpstr>
      <vt:lpstr>Disadvantages of Specialization</vt:lpstr>
      <vt:lpstr>Baseball in the Age of Specialization </vt:lpstr>
      <vt:lpstr>Biomechanics of Pitching</vt:lpstr>
      <vt:lpstr>Biomechanics of Pitching</vt:lpstr>
      <vt:lpstr>Little Leaguer’s Shoulder</vt:lpstr>
      <vt:lpstr>Little Leaguer’s Shoulder Diagnosis </vt:lpstr>
      <vt:lpstr>Little Leaguer’s Shoulder Treatment</vt:lpstr>
      <vt:lpstr>Guidelines for Youth Pitchers</vt:lpstr>
      <vt:lpstr>Pitch counts and Days of Rest </vt:lpstr>
      <vt:lpstr>Internal Impingement</vt:lpstr>
      <vt:lpstr>Internal Impingement: Treatment</vt:lpstr>
      <vt:lpstr>Rotator Cuff Injury</vt:lpstr>
      <vt:lpstr>Rotator Cuff:  Overuse Tendonitis</vt:lpstr>
      <vt:lpstr>Partial RTC Tears</vt:lpstr>
      <vt:lpstr>Rotator Cuff </vt:lpstr>
      <vt:lpstr>Etiology of Instability (Jobe)</vt:lpstr>
      <vt:lpstr>Instability</vt:lpstr>
      <vt:lpstr>Instability</vt:lpstr>
      <vt:lpstr>Progression of Instability</vt:lpstr>
      <vt:lpstr>Treatment of Instability</vt:lpstr>
      <vt:lpstr>Glenoid Labral Tears</vt:lpstr>
      <vt:lpstr>SLAP Lesions</vt:lpstr>
      <vt:lpstr>SLAP Lesions</vt:lpstr>
      <vt:lpstr>Biceps Tendonitis</vt:lpstr>
      <vt:lpstr>“Little Leaguer’s Elbow”</vt:lpstr>
      <vt:lpstr>Little League Elbow </vt:lpstr>
      <vt:lpstr>Anatomy</vt:lpstr>
      <vt:lpstr>Physical Examination</vt:lpstr>
      <vt:lpstr>Little League Elbow  </vt:lpstr>
      <vt:lpstr>Tommy John Surgery </vt:lpstr>
      <vt:lpstr>“Osteochondritis Dessicans”</vt:lpstr>
      <vt:lpstr>“Osteochondritis Dessicans”</vt:lpstr>
      <vt:lpstr>“Osteochondritis Dessicans”</vt:lpstr>
      <vt:lpstr>Panner’s Disease</vt:lpstr>
      <vt:lpstr>Olecranon Apophysitis</vt:lpstr>
      <vt:lpstr>Medial Epicondylitis</vt:lpstr>
      <vt:lpstr>Medial Epicondyle Fracture</vt:lpstr>
      <vt:lpstr>Ulnar Neuropathy</vt:lpstr>
      <vt:lpstr>Team Approach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Points Group</dc:creator>
  <cp:lastModifiedBy>Eric Nussbaum</cp:lastModifiedBy>
  <cp:revision>18</cp:revision>
  <dcterms:created xsi:type="dcterms:W3CDTF">2014-09-03T20:00:08Z</dcterms:created>
  <dcterms:modified xsi:type="dcterms:W3CDTF">2023-07-11T14:04:50Z</dcterms:modified>
</cp:coreProperties>
</file>